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16">
  <p:sldMasterIdLst>
    <p:sldMasterId id="214748378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319" r:id="rId4"/>
    <p:sldId id="307" r:id="rId5"/>
    <p:sldId id="308" r:id="rId6"/>
    <p:sldId id="327" r:id="rId7"/>
    <p:sldId id="328" r:id="rId8"/>
    <p:sldId id="330" r:id="rId9"/>
    <p:sldId id="329" r:id="rId10"/>
    <p:sldId id="320" r:id="rId11"/>
    <p:sldId id="259" r:id="rId12"/>
    <p:sldId id="324" r:id="rId13"/>
    <p:sldId id="325" r:id="rId14"/>
    <p:sldId id="32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DERLANGE" initials="BD" lastIdx="1" clrIdx="0">
    <p:extLst>
      <p:ext uri="{19B8F6BF-5375-455C-9EA6-DF929625EA0E}">
        <p15:presenceInfo xmlns:p15="http://schemas.microsoft.com/office/powerpoint/2012/main" userId="Benjamin DERLAN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0A"/>
    <a:srgbClr val="7B0000"/>
    <a:srgbClr val="FFBD29"/>
    <a:srgbClr val="FF8E39"/>
    <a:srgbClr val="EE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7" autoAdjust="0"/>
    <p:restoredTop sz="80611" autoAdjust="0"/>
  </p:normalViewPr>
  <p:slideViewPr>
    <p:cSldViewPr snapToGrid="0">
      <p:cViewPr varScale="1">
        <p:scale>
          <a:sx n="66" d="100"/>
          <a:sy n="66" d="100"/>
        </p:scale>
        <p:origin x="121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/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accent6"/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/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7A400-9ED6-46CF-9CA8-B1C35DC8D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56B1A-D70F-4514-A063-A091720521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sujet et problématique</a:t>
          </a:r>
          <a:endParaRPr lang="en-US"/>
        </a:p>
      </dgm:t>
    </dgm:pt>
    <dgm:pt modelId="{DB5B8A79-657B-4492-A5A5-C1AEE2851C6E}" type="parTrans" cxnId="{33946DE1-DC98-4531-B03D-462F9C2BCF07}">
      <dgm:prSet/>
      <dgm:spPr/>
      <dgm:t>
        <a:bodyPr/>
        <a:lstStyle/>
        <a:p>
          <a:endParaRPr lang="en-US"/>
        </a:p>
      </dgm:t>
    </dgm:pt>
    <dgm:pt modelId="{A323FAFB-8B5D-4F61-8AB6-251CBA0CD695}" type="sibTrans" cxnId="{33946DE1-DC98-4531-B03D-462F9C2BCF07}">
      <dgm:prSet/>
      <dgm:spPr/>
      <dgm:t>
        <a:bodyPr/>
        <a:lstStyle/>
        <a:p>
          <a:endParaRPr lang="en-US"/>
        </a:p>
      </dgm:t>
    </dgm:pt>
    <dgm:pt modelId="{D5091E05-7BE6-48EF-9764-FE4FC1317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 Présentation de l’état de l’art</a:t>
          </a:r>
          <a:endParaRPr lang="en-US"/>
        </a:p>
      </dgm:t>
    </dgm:pt>
    <dgm:pt modelId="{57F6FCF1-8B91-4A25-B6E7-B252867ABC47}" type="parTrans" cxnId="{4EA1205C-1E0E-45B1-AE0D-DDEC401FE4E8}">
      <dgm:prSet/>
      <dgm:spPr/>
      <dgm:t>
        <a:bodyPr/>
        <a:lstStyle/>
        <a:p>
          <a:endParaRPr lang="en-US"/>
        </a:p>
      </dgm:t>
    </dgm:pt>
    <dgm:pt modelId="{B75F2FEF-D94F-4661-A94A-2A9FC2BF676C}" type="sibTrans" cxnId="{4EA1205C-1E0E-45B1-AE0D-DDEC401FE4E8}">
      <dgm:prSet/>
      <dgm:spPr/>
      <dgm:t>
        <a:bodyPr/>
        <a:lstStyle/>
        <a:p>
          <a:endParaRPr lang="en-US"/>
        </a:p>
      </dgm:t>
    </dgm:pt>
    <dgm:pt modelId="{AD1CF1A1-4D95-4009-B98A-D99ACE6ABA3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r>
            <a:rPr lang="en-US" dirty="0"/>
            <a:t> des </a:t>
          </a:r>
          <a:r>
            <a:rPr lang="en-US" dirty="0" err="1"/>
            <a:t>objectifs</a:t>
          </a:r>
          <a:r>
            <a:rPr lang="en-US" dirty="0"/>
            <a:t> du stage</a:t>
          </a:r>
        </a:p>
      </dgm:t>
    </dgm:pt>
    <dgm:pt modelId="{61CE85B7-0CA6-4AB8-89E7-DCB72586775F}" type="parTrans" cxnId="{74EBF258-02D2-4F77-91AA-1DB027D2EC88}">
      <dgm:prSet/>
      <dgm:spPr/>
      <dgm:t>
        <a:bodyPr/>
        <a:lstStyle/>
        <a:p>
          <a:endParaRPr lang="en-US"/>
        </a:p>
      </dgm:t>
    </dgm:pt>
    <dgm:pt modelId="{C6A1E0E6-07DB-4497-8B72-8AAD4E9D2F44}" type="sibTrans" cxnId="{74EBF258-02D2-4F77-91AA-1DB027D2EC88}">
      <dgm:prSet/>
      <dgm:spPr/>
      <dgm:t>
        <a:bodyPr/>
        <a:lstStyle/>
        <a:p>
          <a:endParaRPr lang="en-US"/>
        </a:p>
      </dgm:t>
    </dgm:pt>
    <dgm:pt modelId="{9E71615B-EF50-4A48-9CCF-CF0E0D8197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03BF5D92-720E-4196-9BCB-8F674E1C1971}" type="parTrans" cxnId="{269C4CBE-B5F0-433B-B81A-05D2599DE213}">
      <dgm:prSet/>
      <dgm:spPr/>
      <dgm:t>
        <a:bodyPr/>
        <a:lstStyle/>
        <a:p>
          <a:endParaRPr lang="fr-FR"/>
        </a:p>
      </dgm:t>
    </dgm:pt>
    <dgm:pt modelId="{AFF21BF7-FEA4-490A-BAA7-85887B020DF6}" type="sibTrans" cxnId="{269C4CBE-B5F0-433B-B81A-05D2599DE213}">
      <dgm:prSet/>
      <dgm:spPr/>
      <dgm:t>
        <a:bodyPr/>
        <a:lstStyle/>
        <a:p>
          <a:endParaRPr lang="fr-FR"/>
        </a:p>
      </dgm:t>
    </dgm:pt>
    <dgm:pt modelId="{56A18AA6-5DBA-4DF7-86AA-E93223B5769A}" type="pres">
      <dgm:prSet presAssocID="{8037A400-9ED6-46CF-9CA8-B1C35DC8DA7E}" presName="root" presStyleCnt="0">
        <dgm:presLayoutVars>
          <dgm:dir/>
          <dgm:resizeHandles val="exact"/>
        </dgm:presLayoutVars>
      </dgm:prSet>
      <dgm:spPr/>
    </dgm:pt>
    <dgm:pt modelId="{1236F687-0750-4989-BF7B-72F1DAD34DA3}" type="pres">
      <dgm:prSet presAssocID="{BCA56B1A-D70F-4514-A063-A0917205215C}" presName="compNode" presStyleCnt="0"/>
      <dgm:spPr/>
    </dgm:pt>
    <dgm:pt modelId="{02E5D5D3-A3EB-4551-B61A-E63DA9863613}" type="pres">
      <dgm:prSet presAssocID="{BCA56B1A-D70F-4514-A063-A0917205215C}" presName="bgRect" presStyleLbl="bgShp" presStyleIdx="0" presStyleCnt="4" custLinFactNeighborY="5281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7E67EA13-D8D5-4E4D-AD2D-B825114807DF}" type="pres">
      <dgm:prSet presAssocID="{BCA56B1A-D70F-4514-A063-A091720521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53308C09-DCB0-42E6-B028-A9EB9B5BDDA7}" type="pres">
      <dgm:prSet presAssocID="{BCA56B1A-D70F-4514-A063-A0917205215C}" presName="spaceRect" presStyleCnt="0"/>
      <dgm:spPr/>
    </dgm:pt>
    <dgm:pt modelId="{C504570E-CEB0-43B2-95AC-BB847584DCB1}" type="pres">
      <dgm:prSet presAssocID="{BCA56B1A-D70F-4514-A063-A0917205215C}" presName="parTx" presStyleLbl="revTx" presStyleIdx="0" presStyleCnt="4">
        <dgm:presLayoutVars>
          <dgm:chMax val="0"/>
          <dgm:chPref val="0"/>
        </dgm:presLayoutVars>
      </dgm:prSet>
      <dgm:spPr/>
    </dgm:pt>
    <dgm:pt modelId="{630BDD8B-9151-4BD2-8F16-5BCD1A04D878}" type="pres">
      <dgm:prSet presAssocID="{A323FAFB-8B5D-4F61-8AB6-251CBA0CD695}" presName="sibTrans" presStyleCnt="0"/>
      <dgm:spPr/>
    </dgm:pt>
    <dgm:pt modelId="{4EF5D8DA-B663-4D54-9852-67479682D10E}" type="pres">
      <dgm:prSet presAssocID="{D5091E05-7BE6-48EF-9764-FE4FC1317602}" presName="compNode" presStyleCnt="0"/>
      <dgm:spPr/>
    </dgm:pt>
    <dgm:pt modelId="{9CA051A6-2E0E-48AE-A9B1-C85586FF1149}" type="pres">
      <dgm:prSet presAssocID="{D5091E05-7BE6-48EF-9764-FE4FC1317602}" presName="bgRect" presStyleLbl="bgShp" presStyleIdx="1" presStyleCnt="4" custLinFactNeighborY="2689"/>
      <dgm:spPr>
        <a:solidFill>
          <a:schemeClr val="accent6"/>
        </a:solidFill>
      </dgm:spPr>
    </dgm:pt>
    <dgm:pt modelId="{9DF8D201-9212-4E27-9171-4449ED01C375}" type="pres">
      <dgm:prSet presAssocID="{D5091E05-7BE6-48EF-9764-FE4FC131760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B10D79-3BDC-4505-91FC-0341AA99FDAB}" type="pres">
      <dgm:prSet presAssocID="{D5091E05-7BE6-48EF-9764-FE4FC1317602}" presName="spaceRect" presStyleCnt="0"/>
      <dgm:spPr/>
    </dgm:pt>
    <dgm:pt modelId="{8BE7BF73-BF2C-441A-B11D-23F2D8BD854D}" type="pres">
      <dgm:prSet presAssocID="{D5091E05-7BE6-48EF-9764-FE4FC1317602}" presName="parTx" presStyleLbl="revTx" presStyleIdx="1" presStyleCnt="4">
        <dgm:presLayoutVars>
          <dgm:chMax val="0"/>
          <dgm:chPref val="0"/>
        </dgm:presLayoutVars>
      </dgm:prSet>
      <dgm:spPr/>
    </dgm:pt>
    <dgm:pt modelId="{C1427D6F-D65B-4E6A-9DD4-CBB7D3EA94A9}" type="pres">
      <dgm:prSet presAssocID="{B75F2FEF-D94F-4661-A94A-2A9FC2BF676C}" presName="sibTrans" presStyleCnt="0"/>
      <dgm:spPr/>
    </dgm:pt>
    <dgm:pt modelId="{C6089D9A-5CD4-471B-8914-BD7DEFBE3B58}" type="pres">
      <dgm:prSet presAssocID="{AD1CF1A1-4D95-4009-B98A-D99ACE6ABA32}" presName="compNode" presStyleCnt="0"/>
      <dgm:spPr/>
    </dgm:pt>
    <dgm:pt modelId="{FA31855D-CA67-4883-9593-2266A38DAA04}" type="pres">
      <dgm:prSet presAssocID="{AD1CF1A1-4D95-4009-B98A-D99ACE6ABA32}" presName="bgRect" presStyleLbl="bgShp" presStyleIdx="2" presStyleCnt="4" custLinFactNeighborX="-1332" custLinFactNeighborY="13582"/>
      <dgm:spPr/>
    </dgm:pt>
    <dgm:pt modelId="{C3CB84B6-1520-4B58-BDD8-B58649CA0702}" type="pres">
      <dgm:prSet presAssocID="{AD1CF1A1-4D95-4009-B98A-D99ACE6ABA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424D8BA-A47D-4BD9-913B-6B5222A94B4B}" type="pres">
      <dgm:prSet presAssocID="{AD1CF1A1-4D95-4009-B98A-D99ACE6ABA32}" presName="spaceRect" presStyleCnt="0"/>
      <dgm:spPr/>
    </dgm:pt>
    <dgm:pt modelId="{8B162E64-EF17-4497-BC1A-D0E0E69BF78E}" type="pres">
      <dgm:prSet presAssocID="{AD1CF1A1-4D95-4009-B98A-D99ACE6ABA32}" presName="parTx" presStyleLbl="revTx" presStyleIdx="2" presStyleCnt="4">
        <dgm:presLayoutVars>
          <dgm:chMax val="0"/>
          <dgm:chPref val="0"/>
        </dgm:presLayoutVars>
      </dgm:prSet>
      <dgm:spPr/>
    </dgm:pt>
    <dgm:pt modelId="{F31DF65E-1451-4C1F-B0CC-1BFF3D07D35C}" type="pres">
      <dgm:prSet presAssocID="{C6A1E0E6-07DB-4497-8B72-8AAD4E9D2F44}" presName="sibTrans" presStyleCnt="0"/>
      <dgm:spPr/>
    </dgm:pt>
    <dgm:pt modelId="{6C3229ED-A148-411E-9E66-B57744B8AAAB}" type="pres">
      <dgm:prSet presAssocID="{9E71615B-EF50-4A48-9CCF-CF0E0D81972C}" presName="compNode" presStyleCnt="0"/>
      <dgm:spPr/>
    </dgm:pt>
    <dgm:pt modelId="{4803523E-73E3-4465-B648-0530623D842B}" type="pres">
      <dgm:prSet presAssocID="{9E71615B-EF50-4A48-9CCF-CF0E0D81972C}" presName="bgRect" presStyleLbl="bgShp" presStyleIdx="3" presStyleCnt="4"/>
      <dgm:spPr/>
    </dgm:pt>
    <dgm:pt modelId="{7ED67226-A8C9-4A4B-BC08-6FBF7FF7C412}" type="pres">
      <dgm:prSet presAssocID="{9E71615B-EF50-4A48-9CCF-CF0E0D8197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7E7A172-BDAD-4B66-96E6-71E803884257}" type="pres">
      <dgm:prSet presAssocID="{9E71615B-EF50-4A48-9CCF-CF0E0D81972C}" presName="spaceRect" presStyleCnt="0"/>
      <dgm:spPr/>
    </dgm:pt>
    <dgm:pt modelId="{CEBBA1EC-52DF-4907-9AA6-F4183B291C35}" type="pres">
      <dgm:prSet presAssocID="{9E71615B-EF50-4A48-9CCF-CF0E0D8197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EC930E-300A-4229-A965-66D410E635DC}" type="presOf" srcId="{9E71615B-EF50-4A48-9CCF-CF0E0D81972C}" destId="{CEBBA1EC-52DF-4907-9AA6-F4183B291C35}" srcOrd="0" destOrd="0" presId="urn:microsoft.com/office/officeart/2018/2/layout/IconVerticalSolidList"/>
    <dgm:cxn modelId="{4EA1205C-1E0E-45B1-AE0D-DDEC401FE4E8}" srcId="{8037A400-9ED6-46CF-9CA8-B1C35DC8DA7E}" destId="{D5091E05-7BE6-48EF-9764-FE4FC1317602}" srcOrd="1" destOrd="0" parTransId="{57F6FCF1-8B91-4A25-B6E7-B252867ABC47}" sibTransId="{B75F2FEF-D94F-4661-A94A-2A9FC2BF676C}"/>
    <dgm:cxn modelId="{74EBF258-02D2-4F77-91AA-1DB027D2EC88}" srcId="{8037A400-9ED6-46CF-9CA8-B1C35DC8DA7E}" destId="{AD1CF1A1-4D95-4009-B98A-D99ACE6ABA32}" srcOrd="2" destOrd="0" parTransId="{61CE85B7-0CA6-4AB8-89E7-DCB72586775F}" sibTransId="{C6A1E0E6-07DB-4497-8B72-8AAD4E9D2F44}"/>
    <dgm:cxn modelId="{7C40929F-57F3-4935-96AA-2E5FE09B75B7}" type="presOf" srcId="{D5091E05-7BE6-48EF-9764-FE4FC1317602}" destId="{8BE7BF73-BF2C-441A-B11D-23F2D8BD854D}" srcOrd="0" destOrd="0" presId="urn:microsoft.com/office/officeart/2018/2/layout/IconVerticalSolidList"/>
    <dgm:cxn modelId="{269C4CBE-B5F0-433B-B81A-05D2599DE213}" srcId="{8037A400-9ED6-46CF-9CA8-B1C35DC8DA7E}" destId="{9E71615B-EF50-4A48-9CCF-CF0E0D81972C}" srcOrd="3" destOrd="0" parTransId="{03BF5D92-720E-4196-9BCB-8F674E1C1971}" sibTransId="{AFF21BF7-FEA4-490A-BAA7-85887B020DF6}"/>
    <dgm:cxn modelId="{7A2780DD-AF4E-4161-95EC-BF7197B192CE}" type="presOf" srcId="{BCA56B1A-D70F-4514-A063-A0917205215C}" destId="{C504570E-CEB0-43B2-95AC-BB847584DCB1}" srcOrd="0" destOrd="0" presId="urn:microsoft.com/office/officeart/2018/2/layout/IconVerticalSolidList"/>
    <dgm:cxn modelId="{06D9D3E0-1245-47C8-B6ED-11B2A50F7B46}" type="presOf" srcId="{8037A400-9ED6-46CF-9CA8-B1C35DC8DA7E}" destId="{56A18AA6-5DBA-4DF7-86AA-E93223B5769A}" srcOrd="0" destOrd="0" presId="urn:microsoft.com/office/officeart/2018/2/layout/IconVerticalSolidList"/>
    <dgm:cxn modelId="{33946DE1-DC98-4531-B03D-462F9C2BCF07}" srcId="{8037A400-9ED6-46CF-9CA8-B1C35DC8DA7E}" destId="{BCA56B1A-D70F-4514-A063-A0917205215C}" srcOrd="0" destOrd="0" parTransId="{DB5B8A79-657B-4492-A5A5-C1AEE2851C6E}" sibTransId="{A323FAFB-8B5D-4F61-8AB6-251CBA0CD695}"/>
    <dgm:cxn modelId="{98EC75F0-CCA9-4331-8B35-CE5364E7362C}" type="presOf" srcId="{AD1CF1A1-4D95-4009-B98A-D99ACE6ABA32}" destId="{8B162E64-EF17-4497-BC1A-D0E0E69BF78E}" srcOrd="0" destOrd="0" presId="urn:microsoft.com/office/officeart/2018/2/layout/IconVerticalSolidList"/>
    <dgm:cxn modelId="{8CDEA91B-4948-4189-AF76-9A758501424B}" type="presParOf" srcId="{56A18AA6-5DBA-4DF7-86AA-E93223B5769A}" destId="{1236F687-0750-4989-BF7B-72F1DAD34DA3}" srcOrd="0" destOrd="0" presId="urn:microsoft.com/office/officeart/2018/2/layout/IconVerticalSolidList"/>
    <dgm:cxn modelId="{19EEE83C-E4C3-4A52-9A7D-DFE0A1867FEF}" type="presParOf" srcId="{1236F687-0750-4989-BF7B-72F1DAD34DA3}" destId="{02E5D5D3-A3EB-4551-B61A-E63DA9863613}" srcOrd="0" destOrd="0" presId="urn:microsoft.com/office/officeart/2018/2/layout/IconVerticalSolidList"/>
    <dgm:cxn modelId="{D7B9C133-469C-4717-8451-6A7DCF5D98DE}" type="presParOf" srcId="{1236F687-0750-4989-BF7B-72F1DAD34DA3}" destId="{7E67EA13-D8D5-4E4D-AD2D-B825114807DF}" srcOrd="1" destOrd="0" presId="urn:microsoft.com/office/officeart/2018/2/layout/IconVerticalSolidList"/>
    <dgm:cxn modelId="{D57EDD81-6E47-4E50-9120-99A35B2DEA11}" type="presParOf" srcId="{1236F687-0750-4989-BF7B-72F1DAD34DA3}" destId="{53308C09-DCB0-42E6-B028-A9EB9B5BDDA7}" srcOrd="2" destOrd="0" presId="urn:microsoft.com/office/officeart/2018/2/layout/IconVerticalSolidList"/>
    <dgm:cxn modelId="{9131A90B-E984-4355-9C36-753B7E2ED935}" type="presParOf" srcId="{1236F687-0750-4989-BF7B-72F1DAD34DA3}" destId="{C504570E-CEB0-43B2-95AC-BB847584DCB1}" srcOrd="3" destOrd="0" presId="urn:microsoft.com/office/officeart/2018/2/layout/IconVerticalSolidList"/>
    <dgm:cxn modelId="{CBEEB5FB-BB5F-410C-AF1D-B1E93ED7EC98}" type="presParOf" srcId="{56A18AA6-5DBA-4DF7-86AA-E93223B5769A}" destId="{630BDD8B-9151-4BD2-8F16-5BCD1A04D878}" srcOrd="1" destOrd="0" presId="urn:microsoft.com/office/officeart/2018/2/layout/IconVerticalSolidList"/>
    <dgm:cxn modelId="{94B1EEC4-7189-45BE-BBFE-3C5CFDE2BBB8}" type="presParOf" srcId="{56A18AA6-5DBA-4DF7-86AA-E93223B5769A}" destId="{4EF5D8DA-B663-4D54-9852-67479682D10E}" srcOrd="2" destOrd="0" presId="urn:microsoft.com/office/officeart/2018/2/layout/IconVerticalSolidList"/>
    <dgm:cxn modelId="{563D39D3-263C-4C80-952A-6BB6F8F37C33}" type="presParOf" srcId="{4EF5D8DA-B663-4D54-9852-67479682D10E}" destId="{9CA051A6-2E0E-48AE-A9B1-C85586FF1149}" srcOrd="0" destOrd="0" presId="urn:microsoft.com/office/officeart/2018/2/layout/IconVerticalSolidList"/>
    <dgm:cxn modelId="{7A73FA6B-D4E0-4ABF-94EC-A0C040C4F818}" type="presParOf" srcId="{4EF5D8DA-B663-4D54-9852-67479682D10E}" destId="{9DF8D201-9212-4E27-9171-4449ED01C375}" srcOrd="1" destOrd="0" presId="urn:microsoft.com/office/officeart/2018/2/layout/IconVerticalSolidList"/>
    <dgm:cxn modelId="{8DFD68C9-CFA2-477E-B481-AEA7D8B9BF74}" type="presParOf" srcId="{4EF5D8DA-B663-4D54-9852-67479682D10E}" destId="{DBB10D79-3BDC-4505-91FC-0341AA99FDAB}" srcOrd="2" destOrd="0" presId="urn:microsoft.com/office/officeart/2018/2/layout/IconVerticalSolidList"/>
    <dgm:cxn modelId="{6E3578BF-6045-413D-AC9D-A9F855FD9C93}" type="presParOf" srcId="{4EF5D8DA-B663-4D54-9852-67479682D10E}" destId="{8BE7BF73-BF2C-441A-B11D-23F2D8BD854D}" srcOrd="3" destOrd="0" presId="urn:microsoft.com/office/officeart/2018/2/layout/IconVerticalSolidList"/>
    <dgm:cxn modelId="{C26FFE9E-C051-40E6-9B1D-525F60C608AA}" type="presParOf" srcId="{56A18AA6-5DBA-4DF7-86AA-E93223B5769A}" destId="{C1427D6F-D65B-4E6A-9DD4-CBB7D3EA94A9}" srcOrd="3" destOrd="0" presId="urn:microsoft.com/office/officeart/2018/2/layout/IconVerticalSolidList"/>
    <dgm:cxn modelId="{178D2EDF-BD74-4EDA-9922-FEAA01D0A071}" type="presParOf" srcId="{56A18AA6-5DBA-4DF7-86AA-E93223B5769A}" destId="{C6089D9A-5CD4-471B-8914-BD7DEFBE3B58}" srcOrd="4" destOrd="0" presId="urn:microsoft.com/office/officeart/2018/2/layout/IconVerticalSolidList"/>
    <dgm:cxn modelId="{A08D8BB3-5C18-4241-832C-37BBCDE5532B}" type="presParOf" srcId="{C6089D9A-5CD4-471B-8914-BD7DEFBE3B58}" destId="{FA31855D-CA67-4883-9593-2266A38DAA04}" srcOrd="0" destOrd="0" presId="urn:microsoft.com/office/officeart/2018/2/layout/IconVerticalSolidList"/>
    <dgm:cxn modelId="{00AA54E2-59A1-489A-A62C-9957413444BB}" type="presParOf" srcId="{C6089D9A-5CD4-471B-8914-BD7DEFBE3B58}" destId="{C3CB84B6-1520-4B58-BDD8-B58649CA0702}" srcOrd="1" destOrd="0" presId="urn:microsoft.com/office/officeart/2018/2/layout/IconVerticalSolidList"/>
    <dgm:cxn modelId="{E43F1661-73AA-4EC0-940F-C5994E0F6C86}" type="presParOf" srcId="{C6089D9A-5CD4-471B-8914-BD7DEFBE3B58}" destId="{0424D8BA-A47D-4BD9-913B-6B5222A94B4B}" srcOrd="2" destOrd="0" presId="urn:microsoft.com/office/officeart/2018/2/layout/IconVerticalSolidList"/>
    <dgm:cxn modelId="{90AD311E-D7D7-4870-B3B4-84F8BB88DC86}" type="presParOf" srcId="{C6089D9A-5CD4-471B-8914-BD7DEFBE3B58}" destId="{8B162E64-EF17-4497-BC1A-D0E0E69BF78E}" srcOrd="3" destOrd="0" presId="urn:microsoft.com/office/officeart/2018/2/layout/IconVerticalSolidList"/>
    <dgm:cxn modelId="{B1F1A833-A5B8-4177-BCD0-086B5DFA079C}" type="presParOf" srcId="{56A18AA6-5DBA-4DF7-86AA-E93223B5769A}" destId="{F31DF65E-1451-4C1F-B0CC-1BFF3D07D35C}" srcOrd="5" destOrd="0" presId="urn:microsoft.com/office/officeart/2018/2/layout/IconVerticalSolidList"/>
    <dgm:cxn modelId="{1DAC70B1-BE4C-4DAC-B35A-0E455BFE8B7F}" type="presParOf" srcId="{56A18AA6-5DBA-4DF7-86AA-E93223B5769A}" destId="{6C3229ED-A148-411E-9E66-B57744B8AAAB}" srcOrd="6" destOrd="0" presId="urn:microsoft.com/office/officeart/2018/2/layout/IconVerticalSolidList"/>
    <dgm:cxn modelId="{BC11EB72-480A-461C-A7B4-888EF7EF2873}" type="presParOf" srcId="{6C3229ED-A148-411E-9E66-B57744B8AAAB}" destId="{4803523E-73E3-4465-B648-0530623D842B}" srcOrd="0" destOrd="0" presId="urn:microsoft.com/office/officeart/2018/2/layout/IconVerticalSolidList"/>
    <dgm:cxn modelId="{3A1623AB-5ACE-48F1-B0E4-0DE529B911F3}" type="presParOf" srcId="{6C3229ED-A148-411E-9E66-B57744B8AAAB}" destId="{7ED67226-A8C9-4A4B-BC08-6FBF7FF7C412}" srcOrd="1" destOrd="0" presId="urn:microsoft.com/office/officeart/2018/2/layout/IconVerticalSolidList"/>
    <dgm:cxn modelId="{7B1987A5-3577-4D6D-86C0-51A3F895FC53}" type="presParOf" srcId="{6C3229ED-A148-411E-9E66-B57744B8AAAB}" destId="{07E7A172-BDAD-4B66-96E6-71E803884257}" srcOrd="2" destOrd="0" presId="urn:microsoft.com/office/officeart/2018/2/layout/IconVerticalSolidList"/>
    <dgm:cxn modelId="{DC0D2061-3DB2-41F2-A435-C5FBE2D25D7C}" type="presParOf" srcId="{6C3229ED-A148-411E-9E66-B57744B8AAAB}" destId="{CEBBA1EC-52DF-4907-9AA6-F4183B29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D5D3-A3EB-4551-B61A-E63DA9863613}">
      <dsp:nvSpPr>
        <dsp:cNvPr id="0" name=""/>
        <dsp:cNvSpPr/>
      </dsp:nvSpPr>
      <dsp:spPr>
        <a:xfrm>
          <a:off x="0" y="69463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EA13-D8D5-4E4D-AD2D-B825114807DF}">
      <dsp:nvSpPr>
        <dsp:cNvPr id="0" name=""/>
        <dsp:cNvSpPr/>
      </dsp:nvSpPr>
      <dsp:spPr>
        <a:xfrm>
          <a:off x="383559" y="287794"/>
          <a:ext cx="697381" cy="69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4570E-CEB0-43B2-95AC-BB847584DCB1}">
      <dsp:nvSpPr>
        <dsp:cNvPr id="0" name=""/>
        <dsp:cNvSpPr/>
      </dsp:nvSpPr>
      <dsp:spPr>
        <a:xfrm>
          <a:off x="1464500" y="2501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Présentation du sujet et problématique</a:t>
          </a:r>
          <a:endParaRPr lang="en-US" sz="2200" kern="1200"/>
        </a:p>
      </dsp:txBody>
      <dsp:txXfrm>
        <a:off x="1464500" y="2501"/>
        <a:ext cx="6357953" cy="1267965"/>
      </dsp:txXfrm>
    </dsp:sp>
    <dsp:sp modelId="{9CA051A6-2E0E-48AE-A9B1-C85586FF1149}">
      <dsp:nvSpPr>
        <dsp:cNvPr id="0" name=""/>
        <dsp:cNvSpPr/>
      </dsp:nvSpPr>
      <dsp:spPr>
        <a:xfrm>
          <a:off x="0" y="1621554"/>
          <a:ext cx="7822454" cy="126796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D201-9212-4E27-9171-4449ED01C375}">
      <dsp:nvSpPr>
        <dsp:cNvPr id="0" name=""/>
        <dsp:cNvSpPr/>
      </dsp:nvSpPr>
      <dsp:spPr>
        <a:xfrm>
          <a:off x="383559" y="1872751"/>
          <a:ext cx="697381" cy="697381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7BF73-BF2C-441A-B11D-23F2D8BD854D}">
      <dsp:nvSpPr>
        <dsp:cNvPr id="0" name=""/>
        <dsp:cNvSpPr/>
      </dsp:nvSpPr>
      <dsp:spPr>
        <a:xfrm>
          <a:off x="1464500" y="1587459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 Présentation de l’état de l’art</a:t>
          </a:r>
          <a:endParaRPr lang="en-US" sz="2200" kern="1200"/>
        </a:p>
      </dsp:txBody>
      <dsp:txXfrm>
        <a:off x="1464500" y="1587459"/>
        <a:ext cx="6357953" cy="1267965"/>
      </dsp:txXfrm>
    </dsp:sp>
    <dsp:sp modelId="{FA31855D-CA67-4883-9593-2266A38DAA04}">
      <dsp:nvSpPr>
        <dsp:cNvPr id="0" name=""/>
        <dsp:cNvSpPr/>
      </dsp:nvSpPr>
      <dsp:spPr>
        <a:xfrm>
          <a:off x="0" y="3344631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84B6-1520-4B58-BDD8-B58649CA0702}">
      <dsp:nvSpPr>
        <dsp:cNvPr id="0" name=""/>
        <dsp:cNvSpPr/>
      </dsp:nvSpPr>
      <dsp:spPr>
        <a:xfrm>
          <a:off x="383559" y="3457709"/>
          <a:ext cx="697381" cy="69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62E64-EF17-4497-BC1A-D0E0E69BF78E}">
      <dsp:nvSpPr>
        <dsp:cNvPr id="0" name=""/>
        <dsp:cNvSpPr/>
      </dsp:nvSpPr>
      <dsp:spPr>
        <a:xfrm>
          <a:off x="1464500" y="3172416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r>
            <a:rPr lang="en-US" sz="2200" kern="1200" dirty="0"/>
            <a:t> des </a:t>
          </a:r>
          <a:r>
            <a:rPr lang="en-US" sz="2200" kern="1200" dirty="0" err="1"/>
            <a:t>objectifs</a:t>
          </a:r>
          <a:r>
            <a:rPr lang="en-US" sz="2200" kern="1200" dirty="0"/>
            <a:t> du stage</a:t>
          </a:r>
        </a:p>
      </dsp:txBody>
      <dsp:txXfrm>
        <a:off x="1464500" y="3172416"/>
        <a:ext cx="6357953" cy="1267965"/>
      </dsp:txXfrm>
    </dsp:sp>
    <dsp:sp modelId="{4803523E-73E3-4465-B648-0530623D842B}">
      <dsp:nvSpPr>
        <dsp:cNvPr id="0" name=""/>
        <dsp:cNvSpPr/>
      </dsp:nvSpPr>
      <dsp:spPr>
        <a:xfrm>
          <a:off x="0" y="4757374"/>
          <a:ext cx="7822454" cy="1267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7226-A8C9-4A4B-BC08-6FBF7FF7C412}">
      <dsp:nvSpPr>
        <dsp:cNvPr id="0" name=""/>
        <dsp:cNvSpPr/>
      </dsp:nvSpPr>
      <dsp:spPr>
        <a:xfrm>
          <a:off x="383559" y="5042666"/>
          <a:ext cx="697381" cy="69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A1EC-52DF-4907-9AA6-F4183B291C35}">
      <dsp:nvSpPr>
        <dsp:cNvPr id="0" name=""/>
        <dsp:cNvSpPr/>
      </dsp:nvSpPr>
      <dsp:spPr>
        <a:xfrm>
          <a:off x="1464500" y="4757374"/>
          <a:ext cx="6357953" cy="126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93" tIns="134193" rIns="134193" bIns="134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Conclusion</a:t>
          </a:r>
        </a:p>
      </dsp:txBody>
      <dsp:txXfrm>
        <a:off x="1464500" y="4757374"/>
        <a:ext cx="6357953" cy="1267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A5B7F23-97DA-47A7-8E9A-85632AD676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F83FDA-AAED-4298-AFFD-08D9B87FB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4846C-F533-406A-9C94-59B4411C971D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9D5CC9-DF18-449E-AF67-7040A71B0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1ADBB9-D8A4-4E5E-AECD-2872D1E585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17214-AABF-43BE-9559-1469BAB54B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677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42378-24D6-4A6E-BEA4-59DD6B8A7B9E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9143A-B7AC-4892-9BA9-AE9119C11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6706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630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644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79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16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RFI : Recherche, Formation, Innovation</a:t>
            </a:r>
          </a:p>
          <a:p>
            <a:r>
              <a:rPr lang="fr-FR" b="0" i="0" dirty="0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L’occupation est un facteur déterminant dans les performance énergétique du </a:t>
            </a:r>
            <a:r>
              <a:rPr lang="fr-FR" b="0" i="0" dirty="0" err="1">
                <a:solidFill>
                  <a:srgbClr val="434241"/>
                </a:solidFill>
                <a:effectLst/>
                <a:latin typeface="Roboto" panose="02000000000000000000" pitchFamily="2" charset="0"/>
              </a:rPr>
              <a:t>batiment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61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44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23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78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1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4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4D885D5-53B0-4D3A-9A0D-31E7DF0C524F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2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544-04F5-43CB-9EFA-2FF484AC0A2E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2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B023B7-487C-4DE7-B8B4-9A23A7F60F4A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3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25CB925-EEEF-42B9-89D5-3B58868098E9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3562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AE3EBE-461E-43D4-9238-E10CDB109D9A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0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FC47-0620-42C5-B81F-1A89E2D60D2A}" type="datetime10">
              <a:rPr lang="fr-FR" smtClean="0"/>
              <a:t>16:01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04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C1DF-D2BF-4CD8-9788-6E36873F5D1A}" type="datetime10">
              <a:rPr lang="fr-FR" smtClean="0"/>
              <a:t>16:01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30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6E1A-0547-4E71-B051-B62CA706A623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02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009D4D-43A7-428B-BC74-F6729C9530EA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9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EDFB-798E-47DF-989D-1F2C5FB991CC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56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071535B-947C-4005-86BD-7DC237A6B6A0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78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8DCF-7C65-4C34-833D-54647FAC5CDA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75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82CD-A392-4319-B1F2-D61797B78D97}" type="datetime10">
              <a:rPr lang="fr-FR" smtClean="0"/>
              <a:t>16:01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5153-0AC1-4BBA-A29D-14C48622D0C5}" type="datetime10">
              <a:rPr lang="fr-FR" smtClean="0"/>
              <a:t>16:01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4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B62F-59E5-48E1-9FA9-97F26C51F0ED}" type="datetime10">
              <a:rPr lang="fr-FR" smtClean="0"/>
              <a:t>16:01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40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9404-6259-4BED-927B-C18E0FF59CA7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4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1C2B-C08B-4830-BDE0-E8B0934860A0}" type="datetime10">
              <a:rPr lang="fr-FR" smtClean="0"/>
              <a:t>16:01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69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1917-BE4D-4E2D-9345-BDF7CA7F23BA}" type="datetime10">
              <a:rPr lang="fr-FR" smtClean="0"/>
              <a:t>16:01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DD115-5F58-40BA-839C-915C63E4D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3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3CCD4-1E73-4034-83C6-4478FFAC4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03" y="370615"/>
            <a:ext cx="9456593" cy="2523067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Recherche BIBLIOGRAPHIQUE :</a:t>
            </a:r>
            <a:br>
              <a:rPr lang="fr-FR" sz="3600" dirty="0"/>
            </a:br>
            <a:br>
              <a:rPr lang="fr-FR" sz="3600" dirty="0"/>
            </a:br>
            <a:r>
              <a:rPr lang="fr-FR" sz="2000" dirty="0">
                <a:solidFill>
                  <a:srgbClr val="0070C0"/>
                </a:solidFill>
              </a:rPr>
              <a:t>Traitement des données manquantes issues de capteurs connectés : application à l’évaluation de l’occupation dans des bâtiments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A04881-A026-4A7E-B16C-BAD8CD60EF86}"/>
              </a:ext>
            </a:extLst>
          </p:cNvPr>
          <p:cNvSpPr txBox="1"/>
          <p:nvPr/>
        </p:nvSpPr>
        <p:spPr>
          <a:xfrm>
            <a:off x="8788399" y="6291281"/>
            <a:ext cx="260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24 février 2022</a:t>
            </a:r>
          </a:p>
        </p:txBody>
      </p:sp>
      <p:pic>
        <p:nvPicPr>
          <p:cNvPr id="7" name="Picture 4" descr="index - Université Angers">
            <a:extLst>
              <a:ext uri="{FF2B5EF4-FFF2-40B4-BE49-F238E27FC236}">
                <a16:creationId xmlns:a16="http://schemas.microsoft.com/office/drawing/2014/main" id="{1C53BACE-F98A-4391-A234-6811E8B8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59" y="-97612"/>
            <a:ext cx="2110979" cy="12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95F644-5128-4250-8142-DD32268884E1}"/>
              </a:ext>
            </a:extLst>
          </p:cNvPr>
          <p:cNvSpPr txBox="1"/>
          <p:nvPr/>
        </p:nvSpPr>
        <p:spPr>
          <a:xfrm>
            <a:off x="9478313" y="4382295"/>
            <a:ext cx="253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Réalisé par  :</a:t>
            </a:r>
          </a:p>
          <a:p>
            <a:r>
              <a:rPr lang="fr-FR" b="1" dirty="0"/>
              <a:t>Ahmed ES-SABAR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34FF48-49FD-4818-A942-A9355008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23539" cy="11202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CB8E5-7D36-4AD8-B241-15D8F332F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18" y="3977185"/>
            <a:ext cx="2843358" cy="23056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D25A9E7-4B41-44C0-B535-672C59CEF8E4}"/>
              </a:ext>
            </a:extLst>
          </p:cNvPr>
          <p:cNvSpPr txBox="1"/>
          <p:nvPr/>
        </p:nvSpPr>
        <p:spPr>
          <a:xfrm>
            <a:off x="5857756" y="4382294"/>
            <a:ext cx="326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212121"/>
                </a:solidFill>
                <a:effectLst/>
              </a:rPr>
              <a:t>Encadrante :</a:t>
            </a:r>
          </a:p>
          <a:p>
            <a:r>
              <a:rPr lang="fr-FR" b="1" dirty="0">
                <a:solidFill>
                  <a:srgbClr val="212121"/>
                </a:solidFill>
              </a:rPr>
              <a:t>Marie-Lise </a:t>
            </a:r>
            <a:r>
              <a:rPr lang="fr-FR" b="1" dirty="0"/>
              <a:t>PANNIER</a:t>
            </a:r>
          </a:p>
        </p:txBody>
      </p:sp>
    </p:spTree>
    <p:extLst>
      <p:ext uri="{BB962C8B-B14F-4D97-AF65-F5344CB8AC3E}">
        <p14:creationId xmlns:p14="http://schemas.microsoft.com/office/powerpoint/2010/main" val="124402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084697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88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91263-3E0F-4431-801B-8D6ECC15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600" dirty="0"/>
              <a:t>Merci de votre attention</a:t>
            </a:r>
          </a:p>
        </p:txBody>
      </p:sp>
      <p:pic>
        <p:nvPicPr>
          <p:cNvPr id="2052" name="Picture 4" descr="index - Université Angers">
            <a:extLst>
              <a:ext uri="{FF2B5EF4-FFF2-40B4-BE49-F238E27FC236}">
                <a16:creationId xmlns:a16="http://schemas.microsoft.com/office/drawing/2014/main" id="{3C98B737-1C21-462F-B11A-7E5780B0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65" y="2202072"/>
            <a:ext cx="3515558" cy="21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6DABC3-B33A-4C97-A05B-4C1CD3C4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303ABA-289B-4C2B-AE3C-36726FCE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52E820-AF21-42DF-A516-6CA0A45F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30" y="2868881"/>
            <a:ext cx="322353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03D17-E109-580D-C870-1591834C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9D3276-937F-C252-F805-F3C8566C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7D8C5C-87EB-4B3D-4009-93434FE2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12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0040A81-0F6F-351C-E2F9-F1BCE08F2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" y="1410887"/>
            <a:ext cx="11462705" cy="465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2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76C87-2DAF-BE94-AD36-6AA7629F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950DB-9E25-D0B0-0128-D4728BED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7B9D2-B424-22FB-C601-A3BE0ED1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803AE-0E36-49D5-A585-B82225C3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3E06460-D6A6-B5FF-9758-88F0C921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5" y="456665"/>
            <a:ext cx="8832350" cy="6264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61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D65C283-9338-A484-DA19-F6ED9D56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23" y="828729"/>
            <a:ext cx="11407354" cy="260027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4D0654-10A0-B88A-E0D5-19E57DD5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EE4F92-D75D-34E7-8F84-F30E7BFD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14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FAF51F-8EE9-E819-5B62-9F9EF8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25735"/>
            <a:ext cx="11113877" cy="2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44162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24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5E7C1-A6CF-44DF-AF85-E822D49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Plan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EFAFA9-AA41-47CA-93CC-034ABDCCE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622529"/>
              </p:ext>
            </p:extLst>
          </p:nvPr>
        </p:nvGraphicFramePr>
        <p:xfrm>
          <a:off x="2592476" y="711369"/>
          <a:ext cx="7822454" cy="602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FA0DF-94A0-479A-9788-6E5BD082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4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01B2B-16BE-4918-8011-C53F725E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52443"/>
            <a:ext cx="8610600" cy="1293028"/>
          </a:xfrm>
        </p:spPr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4D92A6-0B1D-45A7-9F2F-F379E85E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9502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fr-FR" sz="2000" i="1" dirty="0"/>
              <a:t>Les objectifs du projet RFI Wise </a:t>
            </a:r>
            <a:r>
              <a:rPr lang="fr-FR" sz="2000" i="1" dirty="0" err="1"/>
              <a:t>BIoT</a:t>
            </a:r>
            <a:r>
              <a:rPr lang="fr-FR" sz="2000" i="1" dirty="0"/>
              <a:t> (Building Internet of </a:t>
            </a:r>
            <a:r>
              <a:rPr lang="fr-FR" sz="2000" i="1" dirty="0" err="1"/>
              <a:t>Things</a:t>
            </a:r>
            <a:r>
              <a:rPr lang="fr-FR" sz="2000" i="1" dirty="0"/>
              <a:t>) porté par le LARIS</a:t>
            </a:r>
          </a:p>
          <a:p>
            <a:r>
              <a:rPr lang="fr-FR" sz="2000" i="1" dirty="0"/>
              <a:t>l’optimisation de l’emplacement des capteurs connectés</a:t>
            </a:r>
          </a:p>
          <a:p>
            <a:r>
              <a:rPr lang="fr-FR" sz="2000" i="1" dirty="0"/>
              <a:t>l’évaluation de l’occupation dans le bâtiment à travers des approches d’intelligence artificielle </a:t>
            </a:r>
            <a:br>
              <a:rPr lang="fr-FR" sz="2000" i="1" dirty="0"/>
            </a:br>
            <a:endParaRPr lang="fr-FR" sz="20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0D9680-086F-4FE9-AC34-36700B3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D115-5F58-40BA-839C-915C63E4D224}" type="slidenum">
              <a:rPr lang="fr-FR" smtClean="0"/>
              <a:t>4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E4A421-8FF3-4B42-8836-56744365BEE0}"/>
              </a:ext>
            </a:extLst>
          </p:cNvPr>
          <p:cNvSpPr txBox="1"/>
          <p:nvPr/>
        </p:nvSpPr>
        <p:spPr>
          <a:xfrm>
            <a:off x="3446363" y="3940251"/>
            <a:ext cx="609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L’optimisation de la consommation énergétique des bâtiments centrée sur l’usager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3B6604-12A5-40AB-A132-90879B284D34}"/>
              </a:ext>
            </a:extLst>
          </p:cNvPr>
          <p:cNvSpPr txBox="1"/>
          <p:nvPr/>
        </p:nvSpPr>
        <p:spPr>
          <a:xfrm>
            <a:off x="778398" y="5110667"/>
            <a:ext cx="5599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Une bonne connaissance</a:t>
            </a:r>
          </a:p>
          <a:p>
            <a:r>
              <a:rPr lang="fr-FR" sz="2000" i="1" dirty="0"/>
              <a:t> de l’occupation </a:t>
            </a:r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83BC0AEF-C58A-4E47-B6FD-E82E7DF0319D}"/>
              </a:ext>
            </a:extLst>
          </p:cNvPr>
          <p:cNvSpPr/>
          <p:nvPr/>
        </p:nvSpPr>
        <p:spPr>
          <a:xfrm>
            <a:off x="5011839" y="5243332"/>
            <a:ext cx="868101" cy="3292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8000"/>
              </a:highligh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1AC41E-373E-49BB-9469-86CABCA47227}"/>
              </a:ext>
            </a:extLst>
          </p:cNvPr>
          <p:cNvSpPr txBox="1"/>
          <p:nvPr/>
        </p:nvSpPr>
        <p:spPr>
          <a:xfrm>
            <a:off x="6397906" y="4972168"/>
            <a:ext cx="5794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améliorer la gestion énergétique des bâtiments et éviter des consommations inutiles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B491C5-E0F3-988D-FEF5-420E3BA331F3}"/>
              </a:ext>
            </a:extLst>
          </p:cNvPr>
          <p:cNvSpPr txBox="1"/>
          <p:nvPr/>
        </p:nvSpPr>
        <p:spPr>
          <a:xfrm>
            <a:off x="5397661" y="2050419"/>
            <a:ext cx="6094070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Trouver le meilleur emplacement des capteurs pour 2 tâches finales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estimer la consommation d’électricité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détecter des ouvertures de fenêtres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détecter l’occupation  (sous réserve d’avoir des données labellisée)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Avec ces connaissance, on peut aller vers de l’optimisation de la consommation d’énergie (prenant en compte le confort de l’usager)</a:t>
            </a:r>
          </a:p>
          <a:p>
            <a:endParaRPr lang="fr-FR" dirty="0"/>
          </a:p>
          <a:p>
            <a:r>
              <a:rPr lang="fr-FR" dirty="0"/>
              <a:t>Il peut y avoir des données manquantes, on souhaite traiter ce problème -&gt; travail préalable</a:t>
            </a:r>
          </a:p>
        </p:txBody>
      </p:sp>
    </p:spTree>
    <p:extLst>
      <p:ext uri="{BB962C8B-B14F-4D97-AF65-F5344CB8AC3E}">
        <p14:creationId xmlns:p14="http://schemas.microsoft.com/office/powerpoint/2010/main" val="333720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pic>
        <p:nvPicPr>
          <p:cNvPr id="16" name="Espace réservé du contenu 15" descr="Une image contenant texte, table, table de travail, guichet&#10;&#10;Description générée automatiquement">
            <a:extLst>
              <a:ext uri="{FF2B5EF4-FFF2-40B4-BE49-F238E27FC236}">
                <a16:creationId xmlns:a16="http://schemas.microsoft.com/office/drawing/2014/main" id="{7DC30F4E-7B0F-4F1A-874E-B8811BA1C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1" y="1883779"/>
            <a:ext cx="5451475" cy="3066454"/>
          </a:xfrm>
        </p:spPr>
      </p:pic>
      <p:pic>
        <p:nvPicPr>
          <p:cNvPr id="6" name="Espace réservé du contenu 5" descr="Une image contenant intérieur, mur, personne, encombré&#10;&#10;Description générée automatiquement">
            <a:extLst>
              <a:ext uri="{FF2B5EF4-FFF2-40B4-BE49-F238E27FC236}">
                <a16:creationId xmlns:a16="http://schemas.microsoft.com/office/drawing/2014/main" id="{63E0B777-57D8-403A-AE3A-C3EEFC9B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r="49054" b="-1"/>
          <a:stretch/>
        </p:blipFill>
        <p:spPr>
          <a:xfrm>
            <a:off x="6417734" y="10"/>
            <a:ext cx="3270176" cy="3933487"/>
          </a:xfrm>
          <a:prstGeom prst="rect">
            <a:avLst/>
          </a:prstGeom>
        </p:spPr>
      </p:pic>
      <p:pic>
        <p:nvPicPr>
          <p:cNvPr id="10" name="Espace réservé du contenu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BB73E30-F742-4AA6-91AD-3C2D254AF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8" r="18777" b="-1"/>
          <a:stretch/>
        </p:blipFill>
        <p:spPr>
          <a:xfrm>
            <a:off x="9782174" y="10"/>
            <a:ext cx="2409826" cy="2538238"/>
          </a:xfrm>
          <a:prstGeom prst="rect">
            <a:avLst/>
          </a:prstGeom>
        </p:spPr>
      </p:pic>
      <p:pic>
        <p:nvPicPr>
          <p:cNvPr id="13" name="Espace réservé du contenu 12" descr="Une image contenant texte, guichet&#10;&#10;Description générée automatiquement">
            <a:extLst>
              <a:ext uri="{FF2B5EF4-FFF2-40B4-BE49-F238E27FC236}">
                <a16:creationId xmlns:a16="http://schemas.microsoft.com/office/drawing/2014/main" id="{17A0CD7D-E4B4-4DCC-800F-6CB4663FA3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r="7" b="568"/>
          <a:stretch/>
        </p:blipFill>
        <p:spPr>
          <a:xfrm>
            <a:off x="9782173" y="2624474"/>
            <a:ext cx="2409827" cy="13090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585226-75B4-4F5A-9B18-17A71B4026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617"/>
          <a:stretch/>
        </p:blipFill>
        <p:spPr>
          <a:xfrm>
            <a:off x="6417734" y="4019723"/>
            <a:ext cx="5774266" cy="2838276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187E1C9-13F9-4BDA-8FC8-45F31128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7" y="-76761"/>
            <a:ext cx="1601928" cy="12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</p:spTree>
    <p:extLst>
      <p:ext uri="{BB962C8B-B14F-4D97-AF65-F5344CB8AC3E}">
        <p14:creationId xmlns:p14="http://schemas.microsoft.com/office/powerpoint/2010/main" val="168840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Décrire l’instrumentation</a:t>
            </a:r>
          </a:p>
          <a:p>
            <a:endParaRPr lang="fr-FR" dirty="0"/>
          </a:p>
          <a:p>
            <a:r>
              <a:rPr lang="fr-FR" dirty="0"/>
              <a:t>Photo capteur en gros plan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-&gt; si on est en 114 : montrer directement</a:t>
            </a:r>
          </a:p>
        </p:txBody>
      </p:sp>
    </p:spTree>
    <p:extLst>
      <p:ext uri="{BB962C8B-B14F-4D97-AF65-F5344CB8AC3E}">
        <p14:creationId xmlns:p14="http://schemas.microsoft.com/office/powerpoint/2010/main" val="273948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C8D4976-2EA0-4D38-80A6-413D6F2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0" y="3695798"/>
            <a:ext cx="1983977" cy="13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5C8312-F7C8-4E00-85F8-1CFE327A366C}"/>
              </a:ext>
            </a:extLst>
          </p:cNvPr>
          <p:cNvSpPr txBox="1"/>
          <p:nvPr/>
        </p:nvSpPr>
        <p:spPr>
          <a:xfrm>
            <a:off x="383688" y="4885423"/>
            <a:ext cx="5906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Instrumentation de 2 salles de l’école Polytech Angers :</a:t>
            </a:r>
          </a:p>
          <a:p>
            <a:r>
              <a:rPr lang="fr-FR" sz="2000" i="1" dirty="0"/>
              <a:t>Capteurs de température, d’humidité, </a:t>
            </a:r>
            <a:r>
              <a:rPr lang="fr-FR" sz="2000" i="1" dirty="0">
                <a:latin typeface="+mj-lt"/>
              </a:rPr>
              <a:t>de </a:t>
            </a:r>
            <a:r>
              <a:rPr lang="fr-FR" sz="2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CO</a:t>
            </a:r>
            <a:r>
              <a:rPr lang="fr-FR" sz="2000" baseline="-25000" dirty="0">
                <a:effectLst/>
                <a:latin typeface="+mj-lt"/>
                <a:ea typeface="Open Sans" panose="020B0606030504020204" pitchFamily="34" charset="0"/>
                <a:cs typeface="Tahoma" panose="020B0604030504040204" pitchFamily="34" charset="0"/>
              </a:rPr>
              <a:t>2</a:t>
            </a:r>
            <a:endParaRPr lang="fr-FR" sz="2000" dirty="0">
              <a:effectLst/>
              <a:latin typeface="+mj-lt"/>
              <a:ea typeface="Open Sans" panose="020B0606030504020204" pitchFamily="34" charset="0"/>
              <a:cs typeface="Tahoma" panose="020B0604030504040204" pitchFamily="34" charset="0"/>
            </a:endParaRPr>
          </a:p>
          <a:p>
            <a:r>
              <a:rPr lang="fr-FR" sz="2000" i="1" dirty="0"/>
              <a:t>de COV, de luminosité et de bruit,  de puissance électrique, d’ouverture de fenêtres + une station météo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Avant de traiter les données de Polytech</a:t>
            </a:r>
          </a:p>
          <a:p>
            <a:r>
              <a:rPr lang="fr-FR" dirty="0"/>
              <a:t>Travail sur un cas d’étude pour faire fonctionner les algo d’imputation</a:t>
            </a:r>
          </a:p>
          <a:p>
            <a:endParaRPr lang="fr-FR" dirty="0"/>
          </a:p>
          <a:p>
            <a:r>
              <a:rPr lang="fr-FR" dirty="0"/>
              <a:t>-&gt; présentation travaux IBPSA (axé sur présentation cas d’étude + méthodo + </a:t>
            </a:r>
            <a:r>
              <a:rPr lang="fr-FR" dirty="0" err="1"/>
              <a:t>résutlat</a:t>
            </a:r>
            <a:r>
              <a:rPr lang="fr-FR" dirty="0"/>
              <a:t> IBPSA + conclu)</a:t>
            </a:r>
          </a:p>
          <a:p>
            <a:r>
              <a:rPr lang="fr-FR" dirty="0"/>
              <a:t>Dire que tu vas présenter ça dans une conférence (article accepté pour un oral)</a:t>
            </a:r>
          </a:p>
        </p:txBody>
      </p:sp>
    </p:spTree>
    <p:extLst>
      <p:ext uri="{BB962C8B-B14F-4D97-AF65-F5344CB8AC3E}">
        <p14:creationId xmlns:p14="http://schemas.microsoft.com/office/powerpoint/2010/main" val="398787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5797526" y="2302668"/>
            <a:ext cx="573333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Suite du travail du 2</a:t>
            </a:r>
            <a:r>
              <a:rPr lang="fr-FR" baseline="30000" dirty="0"/>
              <a:t>nd</a:t>
            </a:r>
            <a:r>
              <a:rPr lang="fr-FR" dirty="0"/>
              <a:t> semestre</a:t>
            </a:r>
          </a:p>
          <a:p>
            <a:r>
              <a:rPr lang="fr-FR" dirty="0"/>
              <a:t>Mise en forme des données pour le cas d’étude Polytech</a:t>
            </a:r>
          </a:p>
        </p:txBody>
      </p:sp>
    </p:spTree>
    <p:extLst>
      <p:ext uri="{BB962C8B-B14F-4D97-AF65-F5344CB8AC3E}">
        <p14:creationId xmlns:p14="http://schemas.microsoft.com/office/powerpoint/2010/main" val="97180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969C27-286D-4273-BB51-68209C84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4E8F5F-DAE3-463C-B252-BC441D8EC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>
          <a:xfrm>
            <a:off x="0" y="0"/>
            <a:ext cx="6152826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EAC9A1-F5F0-4EBE-84A6-3631F2E2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50152" cy="1293028"/>
          </a:xfrm>
        </p:spPr>
        <p:txBody>
          <a:bodyPr>
            <a:normAutofit/>
          </a:bodyPr>
          <a:lstStyle/>
          <a:p>
            <a:r>
              <a:rPr lang="fr-FR" sz="3200" dirty="0"/>
              <a:t>Confection et test des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22F9-4536-491A-AD5B-EC2F2B1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1215" y="3347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6DD115-5F58-40BA-839C-915C63E4D224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CDABF8-7351-4374-9DDF-E149A06E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0125" y="0"/>
            <a:ext cx="339338" cy="25613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B8E9437-0D7F-3ECE-6909-89EB4032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356EDD-0A68-C543-69E4-AC7B24970808}"/>
              </a:ext>
            </a:extLst>
          </p:cNvPr>
          <p:cNvSpPr txBox="1"/>
          <p:nvPr/>
        </p:nvSpPr>
        <p:spPr>
          <a:xfrm>
            <a:off x="2801074" y="239076"/>
            <a:ext cx="9054354" cy="563231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Commentaire de la présentation du 1</a:t>
            </a:r>
            <a:r>
              <a:rPr lang="fr-FR" baseline="30000" dirty="0"/>
              <a:t>er</a:t>
            </a:r>
            <a:r>
              <a:rPr lang="fr-FR" dirty="0"/>
              <a:t> semestre : </a:t>
            </a:r>
          </a:p>
          <a:p>
            <a:endParaRPr lang="fr-FR" dirty="0"/>
          </a:p>
          <a:p>
            <a:r>
              <a:rPr lang="fr-FR" dirty="0"/>
              <a:t> - dans notre cas d’étude : pour quelle raison y aurait-il des données manquantes ? débrancher ; récupération des données (connexion), capteur qui tombe, pas de temps différents pour la récupération des données + fréquence différente ; série temporelle irrégulière (-&gt; stratégies d’échantillonnage pour éviter données manquantes)</a:t>
            </a:r>
          </a:p>
          <a:p>
            <a:endParaRPr lang="fr-FR" dirty="0"/>
          </a:p>
          <a:p>
            <a:r>
              <a:rPr lang="fr-FR" dirty="0"/>
              <a:t>- Pourquoi ne pas utiliser des méthodes plus simple que le machine </a:t>
            </a:r>
            <a:r>
              <a:rPr lang="fr-FR" dirty="0" err="1"/>
              <a:t>learning</a:t>
            </a:r>
            <a:r>
              <a:rPr lang="fr-FR" dirty="0"/>
              <a:t> (par </a:t>
            </a:r>
            <a:r>
              <a:rPr lang="fr-FR" dirty="0" err="1"/>
              <a:t>exple</a:t>
            </a:r>
            <a:r>
              <a:rPr lang="fr-FR" dirty="0"/>
              <a:t> des méthodes stat ou des méthodes physiques basées sur des modèles). La ML c’est un assemblage de méthodes statistiques ! On a laissé de côté de DL. Lien avec la tâche finale. Pour les modèles physiques; on pourrait développer un modèle pour avoir les ouvertures et la conso mais on va devoir passer beaucoup de temps et faire plein d’hypothèses -&gt; on préfère faire du traitement de données pour répondre à ces questions (on apprend le ML + boîte noire valable pour tous les bâtiments: pas besoin de modéliser chaque bâtiment et usage ; on veut comprendre le comportement des usagers – pourquoi ouvrir une fenêtre? – et agir avec les systèmes en conséquence pour optimiser la gestion en satisfaisant l’usager + anticiper les inconforts de l’usager + éviter les surconsommations dues aux actions non adéquates)</a:t>
            </a:r>
          </a:p>
        </p:txBody>
      </p:sp>
    </p:spTree>
    <p:extLst>
      <p:ext uri="{BB962C8B-B14F-4D97-AF65-F5344CB8AC3E}">
        <p14:creationId xmlns:p14="http://schemas.microsoft.com/office/powerpoint/2010/main" val="849108325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4495</TotalTime>
  <Words>707</Words>
  <Application>Microsoft Office PowerPoint</Application>
  <PresentationFormat>Grand écran</PresentationFormat>
  <Paragraphs>91</Paragraphs>
  <Slides>14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Roboto</vt:lpstr>
      <vt:lpstr>Traînée de condensation</vt:lpstr>
      <vt:lpstr>Recherche BIBLIOGRAPHIQUE :  Traitement des données manquantes issues de capteurs connectés : application à l’évaluation de l’occupation dans des bâtiments</vt:lpstr>
      <vt:lpstr>Plan</vt:lpstr>
      <vt:lpstr>Plan</vt:lpstr>
      <vt:lpstr>Présentation du Projet</vt:lpstr>
      <vt:lpstr>Confection et test des capteurs</vt:lpstr>
      <vt:lpstr>Confection et test des capteurs</vt:lpstr>
      <vt:lpstr>Confection et test des capteurs</vt:lpstr>
      <vt:lpstr>Confection et test des capteurs</vt:lpstr>
      <vt:lpstr>Confection et test des capteurs</vt:lpstr>
      <vt:lpstr>Plan</vt:lpstr>
      <vt:lpstr>Merci de votre attention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DERLANGE</dc:creator>
  <cp:lastModifiedBy>ahmed esssabar</cp:lastModifiedBy>
  <cp:revision>282</cp:revision>
  <dcterms:created xsi:type="dcterms:W3CDTF">2021-06-23T12:45:08Z</dcterms:created>
  <dcterms:modified xsi:type="dcterms:W3CDTF">2022-05-06T14:02:18Z</dcterms:modified>
</cp:coreProperties>
</file>